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5" r:id="rId4"/>
    <p:sldId id="276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79" r:id="rId13"/>
    <p:sldId id="278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97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97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26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41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477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97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79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525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6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49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33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7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14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47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68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93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6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10BF4-163C-48E5-94EC-65277999C9FE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162C-DE79-4945-9B71-9ECED7F690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76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895F-96C3-DFEB-50D6-F57621307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Forensic science in international perspectives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DD520-8F68-0D7C-4F66-D90CB985A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Abhishek Prajapati</a:t>
            </a:r>
          </a:p>
          <a:p>
            <a:r>
              <a:rPr lang="en-IN" dirty="0"/>
              <a:t>Research Scholar</a:t>
            </a:r>
          </a:p>
          <a:p>
            <a:r>
              <a:rPr lang="en-IN" dirty="0"/>
              <a:t>National Forensic Sciences University</a:t>
            </a:r>
          </a:p>
        </p:txBody>
      </p:sp>
    </p:spTree>
    <p:extLst>
      <p:ext uri="{BB962C8B-B14F-4D97-AF65-F5344CB8AC3E}">
        <p14:creationId xmlns:p14="http://schemas.microsoft.com/office/powerpoint/2010/main" val="31339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FEE-3905-1119-E47E-EB88E964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03639"/>
            <a:ext cx="11719619" cy="1326321"/>
          </a:xfrm>
        </p:spPr>
        <p:txBody>
          <a:bodyPr/>
          <a:lstStyle/>
          <a:p>
            <a:r>
              <a:rPr lang="en-IN" dirty="0"/>
              <a:t>Crime Laboratories: A Global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8B43-E258-A7BB-7573-087E2F19F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96064"/>
            <a:ext cx="7480192" cy="3695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Early Development in the United States</a:t>
            </a:r>
          </a:p>
          <a:p>
            <a:r>
              <a:rPr lang="en-IN" dirty="0"/>
              <a:t>1923 – LAPD Crime Lab: Founded by August Vollmer, first U.S. forensic lab.</a:t>
            </a:r>
          </a:p>
          <a:p>
            <a:r>
              <a:rPr lang="en-IN" dirty="0"/>
              <a:t>1932 – FBI National Lab: Established by J. Edgar Hoover, offered services to all law enforcement agencies.</a:t>
            </a:r>
          </a:p>
          <a:p>
            <a:r>
              <a:rPr lang="en-IN" dirty="0"/>
              <a:t>1948 – UC Berkeley School of Criminology: Led by </a:t>
            </a:r>
            <a:r>
              <a:rPr lang="en-IN" b="1" dirty="0"/>
              <a:t>Paul Kirk</a:t>
            </a:r>
            <a:r>
              <a:rPr lang="en-IN" dirty="0"/>
              <a:t>, trained many future criminalists.</a:t>
            </a:r>
          </a:p>
          <a:p>
            <a:r>
              <a:rPr lang="en-IN" dirty="0"/>
              <a:t>FBI Lab: Became world’s largest, performing 1+ million exams annually.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35346-96C8-D116-9562-3A5D7EF0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94" t="17228" r="10674" b="15556"/>
          <a:stretch>
            <a:fillRect/>
          </a:stretch>
        </p:blipFill>
        <p:spPr>
          <a:xfrm>
            <a:off x="8554948" y="1638728"/>
            <a:ext cx="3637052" cy="4609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C0A30-64CF-F506-DD24-0AC2A0B242F4}"/>
              </a:ext>
            </a:extLst>
          </p:cNvPr>
          <p:cNvSpPr txBox="1"/>
          <p:nvPr/>
        </p:nvSpPr>
        <p:spPr>
          <a:xfrm>
            <a:off x="9092629" y="5791200"/>
            <a:ext cx="295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Paul Kirk, </a:t>
            </a:r>
            <a:r>
              <a:rPr lang="en-IN" dirty="0"/>
              <a:t>1902–1970</a:t>
            </a:r>
          </a:p>
        </p:txBody>
      </p:sp>
    </p:spTree>
    <p:extLst>
      <p:ext uri="{BB962C8B-B14F-4D97-AF65-F5344CB8AC3E}">
        <p14:creationId xmlns:p14="http://schemas.microsoft.com/office/powerpoint/2010/main" val="43541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24439-638D-14A1-C69F-6B6A6F5C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89" t="20974" r="27865" b="15556"/>
          <a:stretch>
            <a:fillRect/>
          </a:stretch>
        </p:blipFill>
        <p:spPr>
          <a:xfrm>
            <a:off x="7723170" y="1767223"/>
            <a:ext cx="4468830" cy="435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09E56-AFBB-CB7A-0FCB-2DDA7CEB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&amp; Integration in the U.S.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49A4-8984-CECD-8BEC-FB7B8E1BB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23" y="2096064"/>
            <a:ext cx="7009079" cy="3695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800" b="1" dirty="0"/>
              <a:t>Expansion and Training</a:t>
            </a:r>
          </a:p>
          <a:p>
            <a:r>
              <a:rPr lang="en-IN" sz="1800" b="1" dirty="0"/>
              <a:t>1981 – FBI Forensic Science Research &amp; Training </a:t>
            </a:r>
            <a:r>
              <a:rPr lang="en-IN" sz="1800" b="1" dirty="0" err="1"/>
              <a:t>Center</a:t>
            </a:r>
            <a:r>
              <a:rPr lang="en-IN" sz="1800" b="1" dirty="0"/>
              <a:t>:</a:t>
            </a:r>
            <a:endParaRPr lang="en-IN" sz="1800" dirty="0"/>
          </a:p>
          <a:p>
            <a:pPr lvl="1"/>
            <a:r>
              <a:rPr lang="en-IN" sz="1600" dirty="0"/>
              <a:t>Developed </a:t>
            </a:r>
            <a:r>
              <a:rPr lang="en-IN" sz="1600" b="1" dirty="0"/>
              <a:t>new scientific methods</a:t>
            </a:r>
            <a:endParaRPr lang="en-IN" sz="1600" dirty="0"/>
          </a:p>
          <a:p>
            <a:pPr lvl="1"/>
            <a:r>
              <a:rPr lang="en-IN" sz="1600" dirty="0"/>
              <a:t>Trained </a:t>
            </a:r>
            <a:r>
              <a:rPr lang="en-IN" sz="1600" b="1" dirty="0"/>
              <a:t>crime lab personnel</a:t>
            </a:r>
            <a:r>
              <a:rPr lang="en-IN" sz="1600" dirty="0"/>
              <a:t> nationwide</a:t>
            </a:r>
          </a:p>
          <a:p>
            <a:r>
              <a:rPr lang="en-IN" sz="1800" b="1" dirty="0"/>
              <a:t>1972 – California DOJ Network:</a:t>
            </a:r>
            <a:endParaRPr lang="en-IN" sz="1800" dirty="0"/>
          </a:p>
          <a:p>
            <a:pPr lvl="1"/>
            <a:r>
              <a:rPr lang="en-IN" sz="1600" dirty="0"/>
              <a:t>Created </a:t>
            </a:r>
            <a:r>
              <a:rPr lang="en-IN" sz="1600" b="1" dirty="0"/>
              <a:t>regional + satellite forensic labs</a:t>
            </a:r>
            <a:endParaRPr lang="en-IN" sz="1600" dirty="0"/>
          </a:p>
          <a:p>
            <a:pPr lvl="1"/>
            <a:r>
              <a:rPr lang="en-IN" sz="1600" dirty="0"/>
              <a:t>Promoted </a:t>
            </a:r>
            <a:r>
              <a:rPr lang="en-IN" sz="1600" b="1" dirty="0"/>
              <a:t>cooperation via California Association of Criminalists</a:t>
            </a:r>
            <a:endParaRPr lang="en-IN" sz="1600" dirty="0"/>
          </a:p>
          <a:p>
            <a:r>
              <a:rPr lang="en-IN" sz="1800" b="1" dirty="0"/>
              <a:t>Impact:</a:t>
            </a:r>
            <a:r>
              <a:rPr lang="en-IN" sz="1800" dirty="0"/>
              <a:t> U.S. model inspired other countries’ forensic networks.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D3747-0B6B-E11E-0F36-A5D758E0495A}"/>
              </a:ext>
            </a:extLst>
          </p:cNvPr>
          <p:cNvSpPr txBox="1"/>
          <p:nvPr/>
        </p:nvSpPr>
        <p:spPr>
          <a:xfrm>
            <a:off x="7723170" y="6120041"/>
            <a:ext cx="469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FBI crime laboratory in Quantico, Virginia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54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14D3-9F43-1A25-BB3C-579138AB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FBI &amp; Its Forensic Laboratory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17A807-2A5A-07AF-DDC9-7CF5E9861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19973"/>
            <a:ext cx="510686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1905: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President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Teddy Roosevelt established the FBI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1932: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FBI Laboratory founded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landmark in U.S. forensic science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Quantico, Virginia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supported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Forensic Science Research &amp; Training Center (FSRTC)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Among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world’s most prestigious forensic labs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law enforcement &amp; anti-terrorism missions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Analyzes evidence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federal, state, and local agencies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collaboration: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FBI experts assist in cases involving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U.S. citizens abroad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A9D78-688E-174E-BC78-3FC1C086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86" r="26938" b="7416"/>
          <a:stretch>
            <a:fillRect/>
          </a:stretch>
        </p:blipFill>
        <p:spPr>
          <a:xfrm>
            <a:off x="6328880" y="1848226"/>
            <a:ext cx="5476126" cy="42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2291E-CA84-F8D8-E908-5DE72E4B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25" t="19775" r="27865" b="10861"/>
          <a:stretch>
            <a:fillRect/>
          </a:stretch>
        </p:blipFill>
        <p:spPr>
          <a:xfrm>
            <a:off x="0" y="955498"/>
            <a:ext cx="12192000" cy="5342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054B0-2156-5FA8-B114-0BC9133A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04" y="0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Other Federal Laboratories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87886-301F-252D-9DD6-4F7E7CE20C74}"/>
              </a:ext>
            </a:extLst>
          </p:cNvPr>
          <p:cNvSpPr txBox="1"/>
          <p:nvPr/>
        </p:nvSpPr>
        <p:spPr>
          <a:xfrm>
            <a:off x="82193" y="5297269"/>
            <a:ext cx="305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Wildlife crime investigations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(Ashland, Oregon)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E647A-181B-BC94-9A63-21C01E1344F4}"/>
              </a:ext>
            </a:extLst>
          </p:cNvPr>
          <p:cNvSpPr txBox="1"/>
          <p:nvPr/>
        </p:nvSpPr>
        <p:spPr>
          <a:xfrm>
            <a:off x="5406347" y="6032349"/>
            <a:ext cx="1379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llicit drug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51CE1-6392-2472-A3A4-623740DA70E6}"/>
              </a:ext>
            </a:extLst>
          </p:cNvPr>
          <p:cNvSpPr txBox="1"/>
          <p:nvPr/>
        </p:nvSpPr>
        <p:spPr>
          <a:xfrm>
            <a:off x="6528798" y="6072838"/>
            <a:ext cx="3118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BATF: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Firearms, arson, and 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explosives expertise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4D792-947B-400D-889F-CB65AAF9C470}"/>
              </a:ext>
            </a:extLst>
          </p:cNvPr>
          <p:cNvSpPr txBox="1"/>
          <p:nvPr/>
        </p:nvSpPr>
        <p:spPr>
          <a:xfrm>
            <a:off x="6203691" y="3356169"/>
            <a:ext cx="229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Counterfeiting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&amp; protective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threat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07A46-3EA0-BB9D-41F4-0D9CAA26B722}"/>
              </a:ext>
            </a:extLst>
          </p:cNvPr>
          <p:cNvSpPr txBox="1"/>
          <p:nvPr/>
        </p:nvSpPr>
        <p:spPr>
          <a:xfrm>
            <a:off x="9647433" y="5780768"/>
            <a:ext cx="26267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USPS: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Document analysis &amp; trace evidence in mail crimes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16CD43E-A9A0-D293-7ABA-E905AC0B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EBCCB8-9581-B1C9-8A8C-52DCA219A97E}"/>
              </a:ext>
            </a:extLst>
          </p:cNvPr>
          <p:cNvSpPr txBox="1"/>
          <p:nvPr/>
        </p:nvSpPr>
        <p:spPr>
          <a:xfrm>
            <a:off x="2350702" y="4002499"/>
            <a:ext cx="2928546" cy="376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Questioned documents</a:t>
            </a:r>
          </a:p>
        </p:txBody>
      </p:sp>
    </p:spTree>
    <p:extLst>
      <p:ext uri="{BB962C8B-B14F-4D97-AF65-F5344CB8AC3E}">
        <p14:creationId xmlns:p14="http://schemas.microsoft.com/office/powerpoint/2010/main" val="24929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2BAF8-77AA-8132-BA9C-41DF393A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01" y="1524000"/>
            <a:ext cx="35814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D21E5-F3A1-8556-9646-E2227E5A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01" y="4095750"/>
            <a:ext cx="3581400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88305-7E9B-5DCD-4AE6-C8C425430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International Crime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66D67-A131-3DE1-6C0F-B2DB3224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10880081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United Kingdom:</a:t>
            </a:r>
            <a:endParaRPr lang="en-IN" dirty="0"/>
          </a:p>
          <a:p>
            <a:r>
              <a:rPr lang="en-IN" dirty="0"/>
              <a:t>Former </a:t>
            </a:r>
            <a:r>
              <a:rPr lang="en-IN" b="1" dirty="0"/>
              <a:t>Home Office regional labs →1990: Forensic Science Service (FSS)</a:t>
            </a:r>
            <a:endParaRPr lang="en-IN" dirty="0"/>
          </a:p>
          <a:p>
            <a:r>
              <a:rPr lang="en-IN" b="1" dirty="0"/>
              <a:t>Fee-for-service system → private labs (e.g., LGC 2010)</a:t>
            </a:r>
            <a:endParaRPr lang="en-IN" dirty="0"/>
          </a:p>
          <a:p>
            <a:r>
              <a:rPr lang="en-IN" b="1" dirty="0"/>
              <a:t>2012:</a:t>
            </a:r>
            <a:r>
              <a:rPr lang="en-IN" dirty="0"/>
              <a:t> Closure of FSS; private sector now dominant</a:t>
            </a:r>
          </a:p>
          <a:p>
            <a:pPr marL="0" indent="0">
              <a:buNone/>
            </a:pPr>
            <a:r>
              <a:rPr lang="en-US" b="1" dirty="0"/>
              <a:t>Canada: 3 government-funded systems:</a:t>
            </a:r>
            <a:endParaRPr lang="en-US" dirty="0"/>
          </a:p>
          <a:p>
            <a:pPr lvl="1"/>
            <a:r>
              <a:rPr lang="en-US" dirty="0"/>
              <a:t>six Royal Canadian Mounted Police (</a:t>
            </a:r>
            <a:r>
              <a:rPr lang="en-US" b="1" dirty="0"/>
              <a:t>RCMP) regional labs</a:t>
            </a:r>
            <a:r>
              <a:rPr lang="en-US" dirty="0"/>
              <a:t> (first in 1937, Regina)</a:t>
            </a:r>
          </a:p>
          <a:p>
            <a:pPr lvl="1"/>
            <a:r>
              <a:rPr lang="en-US" b="1" dirty="0"/>
              <a:t>Centre of Forensic Sciences – Toronto</a:t>
            </a:r>
            <a:endParaRPr lang="en-US" dirty="0"/>
          </a:p>
          <a:p>
            <a:pPr lvl="1"/>
            <a:r>
              <a:rPr lang="en-US" b="1" dirty="0"/>
              <a:t>Institute of Legal Medicine &amp; Police Science – Montreal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76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B71E-7FA3-FDFF-FA5E-E3AC95B9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International Crime Laboratories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998906-D2C6-C5D0-FA70-F7EA1826AF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4" y="1610141"/>
            <a:ext cx="7120597" cy="466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Australia: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states each support forensic laboratories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Victoria Police Science Centre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(Melbourne) – full-service lab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South Wales has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fragmented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separate labs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firearms, fingerprints, drugs, and chemical evidence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Australian Federal Police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lab located in Canberra</a:t>
            </a:r>
          </a:p>
          <a:p>
            <a:pPr marL="0" indent="0" algn="just">
              <a:buNone/>
            </a:pPr>
            <a:r>
              <a:rPr lang="en-US" b="1" dirty="0"/>
              <a:t>Colombia:</a:t>
            </a:r>
            <a:endParaRPr lang="en-US" dirty="0"/>
          </a:p>
          <a:p>
            <a:pPr algn="just"/>
            <a:r>
              <a:rPr lang="en-US" dirty="0"/>
              <a:t>4 regional forensic laboratories</a:t>
            </a:r>
          </a:p>
          <a:p>
            <a:pPr lvl="1" algn="just"/>
            <a:r>
              <a:rPr lang="en-US" dirty="0"/>
              <a:t>3 under </a:t>
            </a:r>
            <a:r>
              <a:rPr lang="en-US" b="1" dirty="0"/>
              <a:t>federal law enforcement</a:t>
            </a:r>
            <a:r>
              <a:rPr lang="en-US" dirty="0"/>
              <a:t> (Prosecutor General &amp; national police)</a:t>
            </a:r>
          </a:p>
          <a:p>
            <a:pPr lvl="1" algn="just"/>
            <a:r>
              <a:rPr lang="en-US" dirty="0"/>
              <a:t>1 </a:t>
            </a:r>
            <a:r>
              <a:rPr lang="en-US" b="1" dirty="0"/>
              <a:t>medical lab</a:t>
            </a:r>
            <a:r>
              <a:rPr lang="en-US" dirty="0"/>
              <a:t> supporting the </a:t>
            </a:r>
            <a:r>
              <a:rPr lang="en-US" b="1" dirty="0"/>
              <a:t>national medical examiner system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lvl="1" algn="just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4D31C-6440-07E9-026D-73F0FFCCA8E9}"/>
              </a:ext>
            </a:extLst>
          </p:cNvPr>
          <p:cNvSpPr txBox="1"/>
          <p:nvPr/>
        </p:nvSpPr>
        <p:spPr>
          <a:xfrm>
            <a:off x="398124" y="5791200"/>
            <a:ext cx="1086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dirty="0"/>
              <a:t>Altogether, more than a hundred countries throughout the world have at least one laboratory facility offering services in the field of forensic science.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4B13ADAC-DA1A-8A78-396A-450154E8A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7771" r="10467" b="16480"/>
          <a:stretch>
            <a:fillRect/>
          </a:stretch>
        </p:blipFill>
        <p:spPr bwMode="auto">
          <a:xfrm>
            <a:off x="8568647" y="4293429"/>
            <a:ext cx="207538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>
            <a:extLst>
              <a:ext uri="{FF2B5EF4-FFF2-40B4-BE49-F238E27FC236}">
                <a16:creationId xmlns:a16="http://schemas.microsoft.com/office/drawing/2014/main" id="{31E154F8-2CBE-0A25-52A2-3DEBCB32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10" y="1714500"/>
            <a:ext cx="27432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5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00F0-4753-1EE6-A950-B2B3169E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3425-ABCB-18E3-729A-FFEAB1173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Siegel, J. A., &amp; </a:t>
            </a:r>
            <a:r>
              <a:rPr lang="en-US" dirty="0" err="1">
                <a:effectLst/>
              </a:rPr>
              <a:t>Mirakovits</a:t>
            </a:r>
            <a:r>
              <a:rPr lang="en-US" dirty="0">
                <a:effectLst/>
              </a:rPr>
              <a:t>, K. (2015). </a:t>
            </a:r>
            <a:r>
              <a:rPr lang="en-US" i="1" dirty="0">
                <a:effectLst/>
              </a:rPr>
              <a:t>Forensic science: the basics</a:t>
            </a:r>
            <a:r>
              <a:rPr lang="en-US" dirty="0">
                <a:effectLst/>
              </a:rPr>
              <a:t>. CRC Press.</a:t>
            </a:r>
          </a:p>
          <a:p>
            <a:r>
              <a:rPr lang="en-US" dirty="0">
                <a:effectLst/>
              </a:rPr>
              <a:t>Saferstein, R. (2013). </a:t>
            </a:r>
            <a:r>
              <a:rPr lang="en-US" i="1" dirty="0">
                <a:effectLst/>
              </a:rPr>
              <a:t>Criminalistics</a:t>
            </a:r>
            <a:r>
              <a:rPr lang="en-US" dirty="0">
                <a:effectLst/>
              </a:rPr>
              <a:t>. Pearson Education.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7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FC3CB-4B1A-1C94-6029-FFBCAA1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30F17-FA75-4F47-DF61-B417E6F2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Ancient &amp; Early Foundations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C73261-2637-EF67-AC53-3F4A4A8466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4" y="1681476"/>
            <a:ext cx="1008982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Ancient China: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First to use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fingerprints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identifying owners of objects (e.g., pottery).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Rome (1,000+ yrs ago):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Bloody palm prints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as evidence in trials.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Marcello Malpighi (17th c.):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Noted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fingerprint ridges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no classification.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1810: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Eugène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Vidocq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founded first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detective force –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Sûreté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Paris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40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6A4-D5EA-6644-67F8-7644DD27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Fingerprint Revolution (1800s)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B266F8-6078-E0D5-D8C0-E815E544D3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4" y="1369468"/>
            <a:ext cx="10696003" cy="51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1823 – Jan Purkinje: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 types of fingerprints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1880 – Henry Faulds: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Suggested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fingerprints for personal 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(Nature journal).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1890s – Francis Galton: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Published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“Finger Prints”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proved uniqueness.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1891 – Juan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Vucetich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Created fingerprint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system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(used in S. America).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Sir Edward Henry: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fingerprint system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adopted by US &amp; Europe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8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B2D7-A834-DCCF-4DD6-3758CD22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0" y="486310"/>
            <a:ext cx="11579580" cy="1326321"/>
          </a:xfrm>
        </p:spPr>
        <p:txBody>
          <a:bodyPr/>
          <a:lstStyle/>
          <a:p>
            <a:r>
              <a:rPr lang="en-US" dirty="0"/>
              <a:t>Rise of Crime Labs &amp; Organizations (1900s)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F12525-AA0B-75D6-2719-377F04F035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681476"/>
            <a:ext cx="106651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1910 – Edmond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Locard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1st crime lab in Lyon, France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proposed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Locard’s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Exchange Principle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effectLst/>
                <a:latin typeface="Arial" panose="020B0604020202020204" pitchFamily="34" charset="0"/>
              </a:rPr>
              <a:t>1930 – Calvin Goddard</a:t>
            </a:r>
            <a:r>
              <a:rPr lang="en-US" altLang="en-US" sz="3200" dirty="0">
                <a:effectLst/>
                <a:latin typeface="Arial" panose="020B0604020202020204" pitchFamily="34" charset="0"/>
              </a:rPr>
              <a:t> launched first </a:t>
            </a:r>
            <a:r>
              <a:rPr lang="en-US" altLang="en-US" sz="3200" b="1" dirty="0">
                <a:effectLst/>
                <a:latin typeface="Arial" panose="020B0604020202020204" pitchFamily="34" charset="0"/>
              </a:rPr>
              <a:t>forensic science journal</a:t>
            </a:r>
            <a:r>
              <a:rPr lang="en-US" altLang="en-US" sz="3200" dirty="0">
                <a:effectLst/>
                <a:latin typeface="Arial" panose="020B0604020202020204" pitchFamily="34" charset="0"/>
              </a:rPr>
              <a:t> in U.S.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1932 – FBI Lab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founded by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J. Edgar Hoover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1937 – Paul Kirk: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1st U.S. university-based forensic program (UC Berkeley)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1950 – AAFS founded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Chicago; later published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Forensic Sciences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794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17EB-7396-8689-CD57-59996441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Blood &amp; DNA Milestones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3A66C0-A947-526C-B444-F7B7C83B8D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414" y="1992719"/>
            <a:ext cx="12078586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1853 – Ludwig Teichmann: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crystalline test for blood (hemoglobin)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1863 –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Schönbein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hydrogen-peroxide presumptive blood test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1900 – Karl Landsteiner: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Discovered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 blood 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Nobel Prize 1930.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1915 – Leone Lattes: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Created method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 dried bloodstains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1983 – Kary Mullis: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PCR – basis of modern DNA testing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Nobel Prize.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1984 – Sir Alec Jeffreys: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Pioneered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DNA fingerprinting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solved first DNA-based murder case.</a:t>
            </a:r>
          </a:p>
        </p:txBody>
      </p:sp>
    </p:spTree>
    <p:extLst>
      <p:ext uri="{BB962C8B-B14F-4D97-AF65-F5344CB8AC3E}">
        <p14:creationId xmlns:p14="http://schemas.microsoft.com/office/powerpoint/2010/main" val="419704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9939-E8A3-DFB6-DFCE-C8F79035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Sir Arthur Conan Doyle’s Influence on Forensic Science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D20E5C-9C23-D12F-9B50-B9DA5F1D1D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48474"/>
            <a:ext cx="8137735" cy="4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Sherlock Holmes &amp; Science: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Doyle’s fictional detective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popularized scientific crime detection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its real-world adoption.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Pioneering Techniques Highlighted: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Forensic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serology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(blood analysis),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Fingerprinting, Firearms identification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Questioned-document examination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Study in Scarlet (1887) Novel: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“blood reagent test”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detecting hemoglobin, predicting future medico-legal methods.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Impact: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Holmes’s methods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 generations of forensic scientists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helped shape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investigative practices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ECC35-A282-201F-654D-CCA5AC8D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6" t="16179" r="54747" b="19401"/>
          <a:stretch>
            <a:fillRect/>
          </a:stretch>
        </p:blipFill>
        <p:spPr>
          <a:xfrm>
            <a:off x="9051530" y="2012089"/>
            <a:ext cx="3000054" cy="40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0913-AE79-871B-07F1-7C3E191D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Founders of Key Disciplines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C6B6D4-E6FE-CE4A-0A11-FD3EFE4DE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1848479"/>
            <a:ext cx="7911705" cy="4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Mathieu Orfila (1787–1853)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Father of Forensic Toxicology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Published first scientific treatise on detection of poisons (1814).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Alphonse Bertillon (1853–1914)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Father of Criminal Identification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Anthropometry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first scientific personal ID system.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Francis Galton (1822–1911)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Pioneer of Fingerprint Classification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“Finger Prints” (1892)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proving fingerprint uniqueness.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 Gross (1847–1915)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Father of Criminalistics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“Criminal Investigation” (1893)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introducing scientific methods.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8886A-5E8C-0731-B68B-C4750C0C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67" t="19775" r="38820" b="8889"/>
          <a:stretch>
            <a:fillRect/>
          </a:stretch>
        </p:blipFill>
        <p:spPr>
          <a:xfrm>
            <a:off x="8825500" y="1497530"/>
            <a:ext cx="3366499" cy="48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0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4C1B-7061-7CCF-B691-AB198E18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Advancing Forensic Methods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F075E9-1E79-958B-2506-D990D09A3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15713"/>
            <a:ext cx="10353761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Leone Lattes (1887–1954)</a:t>
            </a:r>
            <a:r>
              <a:rPr lang="en-US" altLang="en-US" sz="2400" dirty="0"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Devised first method (1915) to identify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blood groups in dried bloodstains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Calvin Goddard (1891–1955)</a:t>
            </a:r>
            <a:r>
              <a:rPr lang="en-US" altLang="en-US" sz="2400" dirty="0"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microscope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firearms &amp; bullet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Albert S. Osborn (1858–1946)</a:t>
            </a:r>
            <a:r>
              <a:rPr lang="en-US" altLang="en-US" sz="2400" dirty="0"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“Questioned Documents” (1910)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revolutionized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examination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Walter C. McCrone (1916–2002)</a:t>
            </a:r>
            <a:r>
              <a:rPr lang="en-US" altLang="en-US" sz="2400" dirty="0"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World-renowned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microscopist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applied microscopy to solve thousands of cases.</a:t>
            </a:r>
          </a:p>
        </p:txBody>
      </p:sp>
    </p:spTree>
    <p:extLst>
      <p:ext uri="{BB962C8B-B14F-4D97-AF65-F5344CB8AC3E}">
        <p14:creationId xmlns:p14="http://schemas.microsoft.com/office/powerpoint/2010/main" val="189177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C1FF-1DDA-2D11-2BCA-CD845A2B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 </a:t>
            </a:r>
            <a:r>
              <a:rPr lang="en-US" dirty="0" err="1"/>
              <a:t>Locard</a:t>
            </a:r>
            <a:r>
              <a:rPr lang="en-US" dirty="0"/>
              <a:t> – Linking Suspect &amp; Crime Scene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2ACA5A-5C31-E785-88D4-28BBD454AB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4" y="1675224"/>
            <a:ext cx="11278205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police laboratory in Lyon, France (1910)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Established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Locard’s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Exchange Principle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“Every contact leaves a trace.”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 of materials (e.g., metal particles in counterfeit coin case)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 the creation of police labs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Vienna, Berlin, Sweden, Finland, Holland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114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133</TotalTime>
  <Words>1137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Bookman Old Style</vt:lpstr>
      <vt:lpstr>Rockwell</vt:lpstr>
      <vt:lpstr>Damask</vt:lpstr>
      <vt:lpstr>Forensic science in international perspectives</vt:lpstr>
      <vt:lpstr>Ancient &amp; Early Foundations</vt:lpstr>
      <vt:lpstr>Fingerprint Revolution (1800s)</vt:lpstr>
      <vt:lpstr>Rise of Crime Labs &amp; Organizations (1900s)</vt:lpstr>
      <vt:lpstr>Blood &amp; DNA Milestones</vt:lpstr>
      <vt:lpstr>Sir Arthur Conan Doyle’s Influence on Forensic Science </vt:lpstr>
      <vt:lpstr>Founders of Key Disciplines</vt:lpstr>
      <vt:lpstr>Advancing Forensic Methods</vt:lpstr>
      <vt:lpstr>Edmond Locard – Linking Suspect &amp; Crime Scene</vt:lpstr>
      <vt:lpstr>Crime Laboratories: A Global Perspective</vt:lpstr>
      <vt:lpstr>Growth &amp; Integration in the U.S.</vt:lpstr>
      <vt:lpstr>FBI &amp; Its Forensic Laboratory</vt:lpstr>
      <vt:lpstr>Other Federal Laboratories</vt:lpstr>
      <vt:lpstr>International Crime Laboratories</vt:lpstr>
      <vt:lpstr>International Crime Laboratories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PRAJAPATI</dc:creator>
  <cp:lastModifiedBy>ABHISHEK PRAJAPATI</cp:lastModifiedBy>
  <cp:revision>15</cp:revision>
  <dcterms:created xsi:type="dcterms:W3CDTF">2025-09-29T04:27:11Z</dcterms:created>
  <dcterms:modified xsi:type="dcterms:W3CDTF">2025-09-29T06:40:20Z</dcterms:modified>
</cp:coreProperties>
</file>